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aleway"/>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italic.fntdata"/><Relationship Id="rId12" Type="http://schemas.openxmlformats.org/officeDocument/2006/relationships/slide" Target="slides/slide7.xml"/><Relationship Id="rId34" Type="http://schemas.openxmlformats.org/officeDocument/2006/relationships/font" Target="fonts/Raleway-bold.fntdata"/><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font" Target="fonts/Raleway-boldItalic.fntdata"/><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7dfedeb31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7dfedeb31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7dfedeb31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7dfedeb31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683f93064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683f93064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7dfedeb31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7dfedeb31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683f9306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683f9306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683f9306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683f9306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683f9306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683f9306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683f9306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683f9306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683f9306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683f9306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7dfedeb3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7dfedeb3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7dfedeb31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7dfedeb31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683f93064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683f93064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683f93064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683f93064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7dfedeb31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7dfedeb31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683f93064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683f93064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683f93064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683f93064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683f93064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683f93064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7dfedeb31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7dfedeb31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683f93064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683f93064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7dfedeb31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7dfedeb31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7dfedeb31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7dfedeb31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7dfedeb3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7dfedeb3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7dfedeb31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7dfedeb31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57dfedeb31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7dfedeb31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7dfedeb31_2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7dfedeb31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8d101a8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8d101a8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ncoa.org/news/resources-for-reporters/get-the-facts/falls-prevention-facts/" TargetMode="External"/><Relationship Id="rId4" Type="http://schemas.openxmlformats.org/officeDocument/2006/relationships/hyperlink" Target="https://www.ncbi.nlm.nih.gov/pmc/articles/PMC6068511/" TargetMode="External"/><Relationship Id="rId5" Type="http://schemas.openxmlformats.org/officeDocument/2006/relationships/hyperlink" Target="https://www.adafruit.com/" TargetMode="External"/><Relationship Id="rId6" Type="http://schemas.openxmlformats.org/officeDocument/2006/relationships/hyperlink" Target="https://pixabay.com/vectors/search/falling/" TargetMode="External"/><Relationship Id="rId7" Type="http://schemas.openxmlformats.org/officeDocument/2006/relationships/hyperlink" Target="https://www.kjmagnetics.com/fieldcalculator.as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hyperlink" Target="http://drive.google.com/file/d/1CThGW5YguBanKLMtM0MaCFQ45dXUCobx/view" TargetMode="External"/><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Fall Detection</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Alexander Pugh, Andrew Page, Nicholas Gabrisko</a:t>
            </a:r>
            <a:endParaRPr/>
          </a:p>
          <a:p>
            <a:pPr indent="0" lvl="0" marL="0" rtl="0" algn="l">
              <a:spcBef>
                <a:spcPts val="0"/>
              </a:spcBef>
              <a:spcAft>
                <a:spcPts val="0"/>
              </a:spcAft>
              <a:buNone/>
            </a:pPr>
            <a:r>
              <a:rPr lang="en"/>
              <a:t>April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 and Analysis</a:t>
            </a:r>
            <a:endParaRPr/>
          </a:p>
        </p:txBody>
      </p:sp>
      <p:sp>
        <p:nvSpPr>
          <p:cNvPr id="144" name="Google Shape;144;p2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LSM9DS1’s gather three types of data:</a:t>
            </a:r>
            <a:endParaRPr/>
          </a:p>
          <a:p>
            <a:pPr indent="-311150" lvl="0" marL="457200" rtl="0" algn="l">
              <a:spcBef>
                <a:spcPts val="1600"/>
              </a:spcBef>
              <a:spcAft>
                <a:spcPts val="0"/>
              </a:spcAft>
              <a:buSzPts val="1300"/>
              <a:buChar char="-"/>
            </a:pPr>
            <a:r>
              <a:rPr lang="en"/>
              <a:t>Acceleration</a:t>
            </a:r>
            <a:endParaRPr/>
          </a:p>
          <a:p>
            <a:pPr indent="-311150" lvl="0" marL="457200" rtl="0" algn="l">
              <a:spcBef>
                <a:spcPts val="0"/>
              </a:spcBef>
              <a:spcAft>
                <a:spcPts val="0"/>
              </a:spcAft>
              <a:buSzPts val="1300"/>
              <a:buChar char="-"/>
            </a:pPr>
            <a:r>
              <a:rPr lang="en"/>
              <a:t>Rotation Rate</a:t>
            </a:r>
            <a:endParaRPr/>
          </a:p>
          <a:p>
            <a:pPr indent="-311150" lvl="0" marL="457200" rtl="0" algn="l">
              <a:spcBef>
                <a:spcPts val="0"/>
              </a:spcBef>
              <a:spcAft>
                <a:spcPts val="0"/>
              </a:spcAft>
              <a:buSzPts val="1300"/>
              <a:buChar char="-"/>
            </a:pPr>
            <a:r>
              <a:rPr lang="en"/>
              <a:t>Magnetic Field Strength</a:t>
            </a:r>
            <a:endParaRPr/>
          </a:p>
          <a:p>
            <a:pPr indent="0" lvl="0" marL="0" rtl="0" algn="l">
              <a:spcBef>
                <a:spcPts val="1600"/>
              </a:spcBef>
              <a:spcAft>
                <a:spcPts val="0"/>
              </a:spcAft>
              <a:buNone/>
            </a:pPr>
            <a:r>
              <a:rPr lang="en"/>
              <a:t>Each of these can be used for different aspects of </a:t>
            </a:r>
            <a:endParaRPr/>
          </a:p>
          <a:p>
            <a:pPr indent="0" lvl="0" marL="0" rtl="0" algn="l">
              <a:spcBef>
                <a:spcPts val="1600"/>
              </a:spcBef>
              <a:spcAft>
                <a:spcPts val="0"/>
              </a:spcAft>
              <a:buNone/>
            </a:pPr>
            <a:r>
              <a:rPr lang="en"/>
              <a:t>fall detection, but our analysis focuses on </a:t>
            </a:r>
            <a:endParaRPr/>
          </a:p>
          <a:p>
            <a:pPr indent="0" lvl="0" marL="0" rtl="0" algn="l">
              <a:spcBef>
                <a:spcPts val="1600"/>
              </a:spcBef>
              <a:spcAft>
                <a:spcPts val="1600"/>
              </a:spcAft>
              <a:buNone/>
            </a:pPr>
            <a:r>
              <a:rPr lang="en"/>
              <a:t>acceleration.</a:t>
            </a:r>
            <a:endParaRPr/>
          </a:p>
        </p:txBody>
      </p:sp>
      <p:pic>
        <p:nvPicPr>
          <p:cNvPr id="145" name="Google Shape;145;p22"/>
          <p:cNvPicPr preferRelativeResize="0"/>
          <p:nvPr/>
        </p:nvPicPr>
        <p:blipFill>
          <a:blip r:embed="rId3">
            <a:alphaModFix/>
          </a:blip>
          <a:stretch>
            <a:fillRect/>
          </a:stretch>
        </p:blipFill>
        <p:spPr>
          <a:xfrm>
            <a:off x="5438275" y="517150"/>
            <a:ext cx="3456724" cy="4454850"/>
          </a:xfrm>
          <a:prstGeom prst="rect">
            <a:avLst/>
          </a:prstGeom>
          <a:noFill/>
          <a:ln>
            <a:noFill/>
          </a:ln>
        </p:spPr>
      </p:pic>
      <p:pic>
        <p:nvPicPr>
          <p:cNvPr id="146" name="Google Shape;146;p22"/>
          <p:cNvPicPr preferRelativeResize="0"/>
          <p:nvPr/>
        </p:nvPicPr>
        <p:blipFill>
          <a:blip r:embed="rId4">
            <a:alphaModFix/>
          </a:blip>
          <a:stretch>
            <a:fillRect/>
          </a:stretch>
        </p:blipFill>
        <p:spPr>
          <a:xfrm>
            <a:off x="4518500" y="3790900"/>
            <a:ext cx="1038225" cy="118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23"/>
          <p:cNvPicPr preferRelativeResize="0"/>
          <p:nvPr/>
        </p:nvPicPr>
        <p:blipFill>
          <a:blip r:embed="rId3">
            <a:alphaModFix/>
          </a:blip>
          <a:stretch>
            <a:fillRect/>
          </a:stretch>
        </p:blipFill>
        <p:spPr>
          <a:xfrm>
            <a:off x="879124" y="1785025"/>
            <a:ext cx="7385751" cy="3358475"/>
          </a:xfrm>
          <a:prstGeom prst="rect">
            <a:avLst/>
          </a:prstGeom>
          <a:noFill/>
          <a:ln>
            <a:noFill/>
          </a:ln>
        </p:spPr>
      </p:pic>
      <p:sp>
        <p:nvSpPr>
          <p:cNvPr id="152" name="Google Shape;152;p23"/>
          <p:cNvSpPr txBox="1"/>
          <p:nvPr>
            <p:ph type="title"/>
          </p:nvPr>
        </p:nvSpPr>
        <p:spPr>
          <a:xfrm>
            <a:off x="729450" y="1318650"/>
            <a:ext cx="7688700" cy="535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23"/>
          <p:cNvSpPr txBox="1"/>
          <p:nvPr>
            <p:ph idx="1" type="body"/>
          </p:nvPr>
        </p:nvSpPr>
        <p:spPr>
          <a:xfrm>
            <a:off x="1062250" y="1160075"/>
            <a:ext cx="8081700" cy="7689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400"/>
              <a:t>The accelerometers return values that indicate the sensor’s body axes don’t align with the lab frame’s axes. This is fixed using rotation matrices, calculated based on the sensor’s initial orientation,  on each data point. Once the data is rotated, we exclude </a:t>
            </a:r>
            <a:r>
              <a:rPr i="1" lang="en" sz="1400"/>
              <a:t>g</a:t>
            </a:r>
            <a:r>
              <a:rPr lang="en" sz="1400"/>
              <a:t> from the magnitude of the acceleration.</a:t>
            </a:r>
            <a:endParaRPr/>
          </a:p>
        </p:txBody>
      </p:sp>
      <p:sp>
        <p:nvSpPr>
          <p:cNvPr id="154" name="Google Shape;154;p23"/>
          <p:cNvSpPr txBox="1"/>
          <p:nvPr/>
        </p:nvSpPr>
        <p:spPr>
          <a:xfrm>
            <a:off x="729450" y="666775"/>
            <a:ext cx="393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Lato"/>
                <a:ea typeface="Lato"/>
                <a:cs typeface="Lato"/>
                <a:sym typeface="Lato"/>
              </a:rPr>
              <a:t>Correction</a:t>
            </a:r>
            <a:endParaRPr b="1" sz="26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612550" y="1186775"/>
            <a:ext cx="7688700" cy="94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Step by Step Correction </a:t>
            </a:r>
            <a:endParaRPr/>
          </a:p>
        </p:txBody>
      </p:sp>
      <p:sp>
        <p:nvSpPr>
          <p:cNvPr id="160" name="Google Shape;160;p2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1" name="Google Shape;161;p24"/>
          <p:cNvPicPr preferRelativeResize="0"/>
          <p:nvPr/>
        </p:nvPicPr>
        <p:blipFill>
          <a:blip r:embed="rId3">
            <a:alphaModFix/>
          </a:blip>
          <a:stretch>
            <a:fillRect/>
          </a:stretch>
        </p:blipFill>
        <p:spPr>
          <a:xfrm>
            <a:off x="729450" y="2054862"/>
            <a:ext cx="8416352" cy="2901864"/>
          </a:xfrm>
          <a:prstGeom prst="rect">
            <a:avLst/>
          </a:prstGeom>
          <a:noFill/>
          <a:ln>
            <a:noFill/>
          </a:ln>
        </p:spPr>
      </p:pic>
      <p:pic>
        <p:nvPicPr>
          <p:cNvPr id="162" name="Google Shape;162;p24"/>
          <p:cNvPicPr preferRelativeResize="0"/>
          <p:nvPr/>
        </p:nvPicPr>
        <p:blipFill>
          <a:blip r:embed="rId4">
            <a:alphaModFix/>
          </a:blip>
          <a:stretch>
            <a:fillRect/>
          </a:stretch>
        </p:blipFill>
        <p:spPr>
          <a:xfrm>
            <a:off x="0" y="2054845"/>
            <a:ext cx="9143999" cy="2853859"/>
          </a:xfrm>
          <a:prstGeom prst="rect">
            <a:avLst/>
          </a:prstGeom>
          <a:noFill/>
          <a:ln>
            <a:noFill/>
          </a:ln>
        </p:spPr>
      </p:pic>
      <p:pic>
        <p:nvPicPr>
          <p:cNvPr id="163" name="Google Shape;163;p24"/>
          <p:cNvPicPr preferRelativeResize="0"/>
          <p:nvPr/>
        </p:nvPicPr>
        <p:blipFill>
          <a:blip r:embed="rId5">
            <a:alphaModFix/>
          </a:blip>
          <a:stretch>
            <a:fillRect/>
          </a:stretch>
        </p:blipFill>
        <p:spPr>
          <a:xfrm>
            <a:off x="0" y="1733125"/>
            <a:ext cx="9144002" cy="3299776"/>
          </a:xfrm>
          <a:prstGeom prst="rect">
            <a:avLst/>
          </a:prstGeom>
          <a:noFill/>
          <a:ln>
            <a:noFill/>
          </a:ln>
        </p:spPr>
      </p:pic>
      <p:pic>
        <p:nvPicPr>
          <p:cNvPr id="164" name="Google Shape;164;p24"/>
          <p:cNvPicPr preferRelativeResize="0"/>
          <p:nvPr/>
        </p:nvPicPr>
        <p:blipFill>
          <a:blip r:embed="rId6">
            <a:alphaModFix/>
          </a:blip>
          <a:stretch>
            <a:fillRect/>
          </a:stretch>
        </p:blipFill>
        <p:spPr>
          <a:xfrm>
            <a:off x="8126613" y="523438"/>
            <a:ext cx="1019175" cy="1209675"/>
          </a:xfrm>
          <a:prstGeom prst="rect">
            <a:avLst/>
          </a:prstGeom>
          <a:noFill/>
          <a:ln>
            <a:noFill/>
          </a:ln>
        </p:spPr>
      </p:pic>
      <p:sp>
        <p:nvSpPr>
          <p:cNvPr id="165" name="Google Shape;165;p24"/>
          <p:cNvSpPr txBox="1"/>
          <p:nvPr/>
        </p:nvSpPr>
        <p:spPr>
          <a:xfrm>
            <a:off x="331800" y="1733125"/>
            <a:ext cx="84840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latin typeface="Lato"/>
                <a:ea typeface="Lato"/>
                <a:cs typeface="Lato"/>
                <a:sym typeface="Lato"/>
              </a:rPr>
              <a:t>      Measured Acceleration			Corrected Acceleration	                      Lab-Frame Acceleration</a:t>
            </a:r>
            <a:endParaRPr b="1">
              <a:highlight>
                <a:srgbClr val="FFFFFF"/>
              </a:highlight>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5"/>
          <p:cNvPicPr preferRelativeResize="0"/>
          <p:nvPr/>
        </p:nvPicPr>
        <p:blipFill>
          <a:blip r:embed="rId3">
            <a:alphaModFix/>
          </a:blip>
          <a:stretch>
            <a:fillRect/>
          </a:stretch>
        </p:blipFill>
        <p:spPr>
          <a:xfrm>
            <a:off x="729450" y="1154677"/>
            <a:ext cx="4819000" cy="3988822"/>
          </a:xfrm>
          <a:prstGeom prst="rect">
            <a:avLst/>
          </a:prstGeom>
          <a:noFill/>
          <a:ln>
            <a:noFill/>
          </a:ln>
        </p:spPr>
      </p:pic>
      <p:sp>
        <p:nvSpPr>
          <p:cNvPr id="171" name="Google Shape;171;p2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Visualized Tilt</a:t>
            </a:r>
            <a:endParaRPr/>
          </a:p>
        </p:txBody>
      </p:sp>
      <p:sp>
        <p:nvSpPr>
          <p:cNvPr id="172" name="Google Shape;172;p25"/>
          <p:cNvSpPr txBox="1"/>
          <p:nvPr>
            <p:ph idx="1" type="body"/>
          </p:nvPr>
        </p:nvSpPr>
        <p:spPr>
          <a:xfrm>
            <a:off x="729450" y="3598025"/>
            <a:ext cx="7688700" cy="74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pic>
        <p:nvPicPr>
          <p:cNvPr id="173" name="Google Shape;173;p25"/>
          <p:cNvPicPr preferRelativeResize="0"/>
          <p:nvPr/>
        </p:nvPicPr>
        <p:blipFill>
          <a:blip r:embed="rId4">
            <a:alphaModFix/>
          </a:blip>
          <a:stretch>
            <a:fillRect/>
          </a:stretch>
        </p:blipFill>
        <p:spPr>
          <a:xfrm>
            <a:off x="5548449" y="251575"/>
            <a:ext cx="3595550" cy="47940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6"/>
          <p:cNvPicPr preferRelativeResize="0"/>
          <p:nvPr/>
        </p:nvPicPr>
        <p:blipFill>
          <a:blip r:embed="rId3">
            <a:alphaModFix/>
          </a:blip>
          <a:stretch>
            <a:fillRect/>
          </a:stretch>
        </p:blipFill>
        <p:spPr>
          <a:xfrm>
            <a:off x="1155975" y="1659150"/>
            <a:ext cx="6832050" cy="3484350"/>
          </a:xfrm>
          <a:prstGeom prst="rect">
            <a:avLst/>
          </a:prstGeom>
          <a:noFill/>
          <a:ln>
            <a:noFill/>
          </a:ln>
        </p:spPr>
      </p:pic>
      <p:sp>
        <p:nvSpPr>
          <p:cNvPr id="179" name="Google Shape;179;p2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Correction</a:t>
            </a:r>
            <a:endParaRPr/>
          </a:p>
        </p:txBody>
      </p:sp>
      <p:sp>
        <p:nvSpPr>
          <p:cNvPr id="180" name="Google Shape;180;p26"/>
          <p:cNvSpPr txBox="1"/>
          <p:nvPr>
            <p:ph idx="1" type="body"/>
          </p:nvPr>
        </p:nvSpPr>
        <p:spPr>
          <a:xfrm flipH="1">
            <a:off x="545250" y="2022975"/>
            <a:ext cx="184200" cy="3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27"/>
          <p:cNvPicPr preferRelativeResize="0"/>
          <p:nvPr/>
        </p:nvPicPr>
        <p:blipFill>
          <a:blip r:embed="rId3">
            <a:alphaModFix/>
          </a:blip>
          <a:stretch>
            <a:fillRect/>
          </a:stretch>
        </p:blipFill>
        <p:spPr>
          <a:xfrm>
            <a:off x="4812725" y="1241375"/>
            <a:ext cx="4331276" cy="3902124"/>
          </a:xfrm>
          <a:prstGeom prst="rect">
            <a:avLst/>
          </a:prstGeom>
          <a:noFill/>
          <a:ln>
            <a:noFill/>
          </a:ln>
        </p:spPr>
      </p:pic>
      <p:sp>
        <p:nvSpPr>
          <p:cNvPr id="186" name="Google Shape;186;p27"/>
          <p:cNvSpPr txBox="1"/>
          <p:nvPr>
            <p:ph type="title"/>
          </p:nvPr>
        </p:nvSpPr>
        <p:spPr>
          <a:xfrm>
            <a:off x="729450" y="1121200"/>
            <a:ext cx="7688700" cy="3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 Parts of a Fall: Calibration</a:t>
            </a:r>
            <a:endParaRPr/>
          </a:p>
        </p:txBody>
      </p:sp>
      <p:sp>
        <p:nvSpPr>
          <p:cNvPr id="187" name="Google Shape;187;p27"/>
          <p:cNvSpPr txBox="1"/>
          <p:nvPr>
            <p:ph idx="1" type="body"/>
          </p:nvPr>
        </p:nvSpPr>
        <p:spPr>
          <a:xfrm>
            <a:off x="729450" y="1517500"/>
            <a:ext cx="7688700" cy="26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were four distinct events in the falls gathered.</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The first one can be used for calibration. This is</a:t>
            </a:r>
            <a:endParaRPr/>
          </a:p>
          <a:p>
            <a:pPr indent="0" lvl="0" marL="0" rtl="0" algn="l">
              <a:spcBef>
                <a:spcPts val="1600"/>
              </a:spcBef>
              <a:spcAft>
                <a:spcPts val="0"/>
              </a:spcAft>
              <a:buNone/>
            </a:pPr>
            <a:r>
              <a:rPr lang="en"/>
              <a:t>where the information about the initial</a:t>
            </a:r>
            <a:endParaRPr/>
          </a:p>
          <a:p>
            <a:pPr indent="0" lvl="0" marL="0" rtl="0" algn="l">
              <a:spcBef>
                <a:spcPts val="1600"/>
              </a:spcBef>
              <a:spcAft>
                <a:spcPts val="1600"/>
              </a:spcAft>
              <a:buNone/>
            </a:pPr>
            <a:r>
              <a:rPr lang="en"/>
              <a:t>orientation is automatically gathered.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p28"/>
          <p:cNvPicPr preferRelativeResize="0"/>
          <p:nvPr/>
        </p:nvPicPr>
        <p:blipFill>
          <a:blip r:embed="rId3">
            <a:alphaModFix/>
          </a:blip>
          <a:stretch>
            <a:fillRect/>
          </a:stretch>
        </p:blipFill>
        <p:spPr>
          <a:xfrm>
            <a:off x="4276449" y="1518575"/>
            <a:ext cx="4654801" cy="3624925"/>
          </a:xfrm>
          <a:prstGeom prst="rect">
            <a:avLst/>
          </a:prstGeom>
          <a:noFill/>
          <a:ln>
            <a:noFill/>
          </a:ln>
        </p:spPr>
      </p:pic>
      <p:sp>
        <p:nvSpPr>
          <p:cNvPr id="193" name="Google Shape;193;p2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 Parts of a Fall: Falling</a:t>
            </a:r>
            <a:endParaRPr/>
          </a:p>
        </p:txBody>
      </p:sp>
      <p:sp>
        <p:nvSpPr>
          <p:cNvPr id="194" name="Google Shape;194;p2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when the push and the fall take place.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Detecting the fall in this stage is the goal of our</a:t>
            </a:r>
            <a:endParaRPr/>
          </a:p>
          <a:p>
            <a:pPr indent="0" lvl="0" marL="0" rtl="0" algn="l">
              <a:spcBef>
                <a:spcPts val="1600"/>
              </a:spcBef>
              <a:spcAft>
                <a:spcPts val="0"/>
              </a:spcAft>
              <a:buNone/>
            </a:pPr>
            <a:r>
              <a:rPr lang="en"/>
              <a:t>Offline Analysis.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The initial spike of acceleration is from pushing the </a:t>
            </a:r>
            <a:endParaRPr/>
          </a:p>
          <a:p>
            <a:pPr indent="0" lvl="0" marL="0" rtl="0" algn="l">
              <a:spcBef>
                <a:spcPts val="1600"/>
              </a:spcBef>
              <a:spcAft>
                <a:spcPts val="1600"/>
              </a:spcAft>
              <a:buNone/>
            </a:pPr>
            <a:r>
              <a:rPr lang="en"/>
              <a:t>Mannequin over.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29"/>
          <p:cNvPicPr preferRelativeResize="0"/>
          <p:nvPr/>
        </p:nvPicPr>
        <p:blipFill>
          <a:blip r:embed="rId3">
            <a:alphaModFix/>
          </a:blip>
          <a:stretch>
            <a:fillRect/>
          </a:stretch>
        </p:blipFill>
        <p:spPr>
          <a:xfrm>
            <a:off x="3307675" y="1641825"/>
            <a:ext cx="4505425" cy="3501675"/>
          </a:xfrm>
          <a:prstGeom prst="rect">
            <a:avLst/>
          </a:prstGeom>
          <a:noFill/>
          <a:ln>
            <a:noFill/>
          </a:ln>
        </p:spPr>
      </p:pic>
      <p:sp>
        <p:nvSpPr>
          <p:cNvPr id="200" name="Google Shape;200;p2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 Parts of a Fall: Landing</a:t>
            </a:r>
            <a:endParaRPr/>
          </a:p>
        </p:txBody>
      </p:sp>
      <p:sp>
        <p:nvSpPr>
          <p:cNvPr id="201" name="Google Shape;201;p2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part is the easiest to detect.</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However, once the fall victim lands,</a:t>
            </a:r>
            <a:endParaRPr/>
          </a:p>
          <a:p>
            <a:pPr indent="0" lvl="0" marL="0" rtl="0" algn="l">
              <a:spcBef>
                <a:spcPts val="1600"/>
              </a:spcBef>
              <a:spcAft>
                <a:spcPts val="1600"/>
              </a:spcAft>
              <a:buNone/>
            </a:pPr>
            <a:r>
              <a:rPr lang="en"/>
              <a:t>The damage is done.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30"/>
          <p:cNvPicPr preferRelativeResize="0"/>
          <p:nvPr/>
        </p:nvPicPr>
        <p:blipFill>
          <a:blip r:embed="rId3">
            <a:alphaModFix/>
          </a:blip>
          <a:stretch>
            <a:fillRect/>
          </a:stretch>
        </p:blipFill>
        <p:spPr>
          <a:xfrm>
            <a:off x="1455300" y="2571750"/>
            <a:ext cx="7688699" cy="2476019"/>
          </a:xfrm>
          <a:prstGeom prst="rect">
            <a:avLst/>
          </a:prstGeom>
          <a:noFill/>
          <a:ln>
            <a:noFill/>
          </a:ln>
        </p:spPr>
      </p:pic>
      <p:sp>
        <p:nvSpPr>
          <p:cNvPr id="207" name="Google Shape;207;p3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 Parts of a Fall: Aftermath</a:t>
            </a:r>
            <a:endParaRPr/>
          </a:p>
        </p:txBody>
      </p:sp>
      <p:sp>
        <p:nvSpPr>
          <p:cNvPr id="208" name="Google Shape;208;p3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our experiment, the subject (the mannequin) bounced. This phase can be used in the same ways as the previous.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214" name="Google Shape;214;p3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Comparing to a simple physical model:</a:t>
            </a:r>
            <a:endParaRPr/>
          </a:p>
          <a:p>
            <a:pPr indent="0" lvl="0" marL="0" rtl="0" algn="l">
              <a:lnSpc>
                <a:spcPct val="100000"/>
              </a:lnSpc>
              <a:spcBef>
                <a:spcPts val="1600"/>
              </a:spcBef>
              <a:spcAft>
                <a:spcPts val="0"/>
              </a:spcAft>
              <a:buNone/>
            </a:pPr>
            <a:r>
              <a:rPr lang="en"/>
              <a:t>The mannequin can be approximated as a uniform rod</a:t>
            </a:r>
            <a:endParaRPr/>
          </a:p>
          <a:p>
            <a:pPr indent="0" lvl="0" marL="0" rtl="0" algn="l">
              <a:lnSpc>
                <a:spcPct val="100000"/>
              </a:lnSpc>
              <a:spcBef>
                <a:spcPts val="1600"/>
              </a:spcBef>
              <a:spcAft>
                <a:spcPts val="0"/>
              </a:spcAft>
              <a:buNone/>
            </a:pPr>
            <a:r>
              <a:rPr lang="en"/>
              <a:t>connected to a pivot. Through calculations similar to</a:t>
            </a:r>
            <a:endParaRPr/>
          </a:p>
          <a:p>
            <a:pPr indent="0" lvl="0" marL="0" rtl="0" algn="l">
              <a:lnSpc>
                <a:spcPct val="100000"/>
              </a:lnSpc>
              <a:spcBef>
                <a:spcPts val="1600"/>
              </a:spcBef>
              <a:spcAft>
                <a:spcPts val="0"/>
              </a:spcAft>
              <a:buNone/>
            </a:pPr>
            <a:r>
              <a:rPr lang="en"/>
              <a:t>those discussed in Taylor’s </a:t>
            </a:r>
            <a:r>
              <a:rPr i="1" lang="en"/>
              <a:t>Classical Mechanics </a:t>
            </a:r>
            <a:r>
              <a:rPr lang="en"/>
              <a:t>[7]</a:t>
            </a:r>
            <a:r>
              <a:rPr i="1" lang="en"/>
              <a:t>,</a:t>
            </a:r>
            <a:r>
              <a:rPr lang="en"/>
              <a:t> the</a:t>
            </a:r>
            <a:endParaRPr/>
          </a:p>
          <a:p>
            <a:pPr indent="0" lvl="0" marL="0" rtl="0" algn="l">
              <a:lnSpc>
                <a:spcPct val="100000"/>
              </a:lnSpc>
              <a:spcBef>
                <a:spcPts val="1600"/>
              </a:spcBef>
              <a:spcAft>
                <a:spcPts val="0"/>
              </a:spcAft>
              <a:buNone/>
            </a:pPr>
            <a:r>
              <a:rPr lang="en"/>
              <a:t>magnitude of acceleration at the length </a:t>
            </a:r>
            <a:r>
              <a:rPr i="1" lang="en"/>
              <a:t>r</a:t>
            </a:r>
            <a:r>
              <a:rPr lang="en"/>
              <a:t> down </a:t>
            </a:r>
            <a:r>
              <a:rPr lang="en"/>
              <a:t> the rod is</a:t>
            </a:r>
            <a:endParaRPr/>
          </a:p>
          <a:p>
            <a:pPr indent="0" lvl="0" marL="0" rtl="0" algn="l">
              <a:lnSpc>
                <a:spcPct val="100000"/>
              </a:lnSpc>
              <a:spcBef>
                <a:spcPts val="1600"/>
              </a:spcBef>
              <a:spcAft>
                <a:spcPts val="1600"/>
              </a:spcAft>
              <a:buNone/>
            </a:pPr>
            <a:r>
              <a:t/>
            </a:r>
            <a:endParaRPr/>
          </a:p>
        </p:txBody>
      </p:sp>
      <p:pic>
        <p:nvPicPr>
          <p:cNvPr id="215" name="Google Shape;215;p31"/>
          <p:cNvPicPr preferRelativeResize="0"/>
          <p:nvPr/>
        </p:nvPicPr>
        <p:blipFill>
          <a:blip r:embed="rId3">
            <a:alphaModFix/>
          </a:blip>
          <a:stretch>
            <a:fillRect/>
          </a:stretch>
        </p:blipFill>
        <p:spPr>
          <a:xfrm>
            <a:off x="5067300" y="1905000"/>
            <a:ext cx="4076700" cy="3238500"/>
          </a:xfrm>
          <a:prstGeom prst="rect">
            <a:avLst/>
          </a:prstGeom>
          <a:noFill/>
          <a:ln>
            <a:noFill/>
          </a:ln>
        </p:spPr>
      </p:pic>
      <p:pic>
        <p:nvPicPr>
          <p:cNvPr id="216" name="Google Shape;216;p31"/>
          <p:cNvPicPr preferRelativeResize="0"/>
          <p:nvPr/>
        </p:nvPicPr>
        <p:blipFill>
          <a:blip r:embed="rId4">
            <a:alphaModFix/>
          </a:blip>
          <a:stretch>
            <a:fillRect/>
          </a:stretch>
        </p:blipFill>
        <p:spPr>
          <a:xfrm>
            <a:off x="1899525" y="4177725"/>
            <a:ext cx="1352550" cy="485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93" name="Google Shape;93;p1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average, an elderly person dies every 19 minutes from an injury related to a fall [1]</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Current fall prevention has imperfections [2]</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Goal is to use data gathered to improve fall detection confidence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Validity of the Model</a:t>
            </a:r>
            <a:endParaRPr/>
          </a:p>
        </p:txBody>
      </p:sp>
      <p:sp>
        <p:nvSpPr>
          <p:cNvPr id="222" name="Google Shape;222;p32"/>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validity of the model can be assessed by how well it conforms to the model’s assumptions.</a:t>
            </a:r>
            <a:endParaRPr/>
          </a:p>
          <a:p>
            <a:pPr indent="-311150" lvl="0" marL="457200" rtl="0" algn="l">
              <a:spcBef>
                <a:spcPts val="1600"/>
              </a:spcBef>
              <a:spcAft>
                <a:spcPts val="0"/>
              </a:spcAft>
              <a:buSzPts val="1300"/>
              <a:buChar char="-"/>
            </a:pPr>
            <a:r>
              <a:rPr lang="en"/>
              <a:t>In the videos, the mannequin’s feet are in contact with the ground throughout most of the fall.</a:t>
            </a:r>
            <a:endParaRPr/>
          </a:p>
          <a:p>
            <a:pPr indent="-311150" lvl="0" marL="457200" rtl="0" algn="l">
              <a:spcBef>
                <a:spcPts val="0"/>
              </a:spcBef>
              <a:spcAft>
                <a:spcPts val="0"/>
              </a:spcAft>
              <a:buSzPts val="1300"/>
              <a:buChar char="-"/>
            </a:pPr>
            <a:r>
              <a:rPr lang="en"/>
              <a:t>The mannequin’s mass distribution is reasonably uniform.</a:t>
            </a:r>
            <a:endParaRPr/>
          </a:p>
          <a:p>
            <a:pPr indent="-311150" lvl="0" marL="457200" rtl="0" algn="l">
              <a:spcBef>
                <a:spcPts val="0"/>
              </a:spcBef>
              <a:spcAft>
                <a:spcPts val="0"/>
              </a:spcAft>
              <a:buSzPts val="1300"/>
              <a:buChar char="-"/>
            </a:pPr>
            <a:r>
              <a:rPr lang="en"/>
              <a:t>In the tests, the mannequin doesn’t rotate much about the body x-axis as it falls.</a:t>
            </a:r>
            <a:endParaRPr/>
          </a:p>
          <a:p>
            <a:pPr indent="-311150" lvl="0" marL="457200" rtl="0" algn="l">
              <a:spcBef>
                <a:spcPts val="0"/>
              </a:spcBef>
              <a:spcAft>
                <a:spcPts val="0"/>
              </a:spcAft>
              <a:buSzPts val="1300"/>
              <a:buChar char="-"/>
            </a:pPr>
            <a:r>
              <a:rPr lang="en"/>
              <a:t>The tests take place in a mostly uniform gravitational field.</a:t>
            </a:r>
            <a:endParaRPr/>
          </a:p>
          <a:p>
            <a:pPr indent="0" lvl="0" marL="0" rtl="0" algn="l">
              <a:spcBef>
                <a:spcPts val="1600"/>
              </a:spcBef>
              <a:spcAft>
                <a:spcPts val="1600"/>
              </a:spcAft>
              <a:buNone/>
            </a:pPr>
            <a:r>
              <a:rPr lang="en"/>
              <a:t>Our model and experiment depict a very specific type of fall that can arise from someone tripping or fainting while standing upright.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3"/>
          <p:cNvPicPr preferRelativeResize="0"/>
          <p:nvPr/>
        </p:nvPicPr>
        <p:blipFill>
          <a:blip r:embed="rId3">
            <a:alphaModFix/>
          </a:blip>
          <a:stretch>
            <a:fillRect/>
          </a:stretch>
        </p:blipFill>
        <p:spPr>
          <a:xfrm>
            <a:off x="149825" y="1853850"/>
            <a:ext cx="8844362" cy="3289650"/>
          </a:xfrm>
          <a:prstGeom prst="rect">
            <a:avLst/>
          </a:prstGeom>
          <a:noFill/>
          <a:ln>
            <a:noFill/>
          </a:ln>
        </p:spPr>
      </p:pic>
      <p:sp>
        <p:nvSpPr>
          <p:cNvPr id="228" name="Google Shape;228;p33"/>
          <p:cNvSpPr txBox="1"/>
          <p:nvPr>
            <p:ph type="title"/>
          </p:nvPr>
        </p:nvSpPr>
        <p:spPr>
          <a:xfrm>
            <a:off x="729450" y="1174050"/>
            <a:ext cx="7688700" cy="47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Comparing Data to the Model:</a:t>
            </a:r>
            <a:endParaRPr/>
          </a:p>
        </p:txBody>
      </p:sp>
      <p:sp>
        <p:nvSpPr>
          <p:cNvPr id="229" name="Google Shape;229;p3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sp>
        <p:nvSpPr>
          <p:cNvPr id="230" name="Google Shape;230;p33"/>
          <p:cNvSpPr txBox="1"/>
          <p:nvPr/>
        </p:nvSpPr>
        <p:spPr>
          <a:xfrm>
            <a:off x="503175" y="1537450"/>
            <a:ext cx="7435800" cy="9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Here, the red line depicts the model’s predicted acceleration values based on the angle from the vertical.</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a:t>
            </a:r>
            <a:endParaRPr/>
          </a:p>
        </p:txBody>
      </p:sp>
      <p:sp>
        <p:nvSpPr>
          <p:cNvPr id="236" name="Google Shape;236;p34"/>
          <p:cNvSpPr txBox="1"/>
          <p:nvPr>
            <p:ph idx="1" type="body"/>
          </p:nvPr>
        </p:nvSpPr>
        <p:spPr>
          <a:xfrm>
            <a:off x="729450" y="2078875"/>
            <a:ext cx="78942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largest issues with detecting a fall is determining the relevant thresholds.</a:t>
            </a:r>
            <a:endParaRPr/>
          </a:p>
          <a:p>
            <a:pPr indent="-311150" lvl="0" marL="457200" rtl="0" algn="l">
              <a:spcBef>
                <a:spcPts val="1600"/>
              </a:spcBef>
              <a:spcAft>
                <a:spcPts val="0"/>
              </a:spcAft>
              <a:buSzPts val="1300"/>
              <a:buChar char="-"/>
            </a:pPr>
            <a:r>
              <a:rPr lang="en"/>
              <a:t>How much acceleration is too much acceleration?</a:t>
            </a:r>
            <a:endParaRPr/>
          </a:p>
          <a:p>
            <a:pPr indent="0" lvl="0" marL="0" rtl="0" algn="l">
              <a:spcBef>
                <a:spcPts val="1600"/>
              </a:spcBef>
              <a:spcAft>
                <a:spcPts val="0"/>
              </a:spcAft>
              <a:buNone/>
            </a:pPr>
            <a:r>
              <a:rPr lang="en"/>
              <a:t>If the threshold is too high, there is a heightened risk of a false negative (not detecting a fall).</a:t>
            </a:r>
            <a:endParaRPr/>
          </a:p>
          <a:p>
            <a:pPr indent="0" lvl="0" marL="0" rtl="0" algn="l">
              <a:spcBef>
                <a:spcPts val="1600"/>
              </a:spcBef>
              <a:spcAft>
                <a:spcPts val="1600"/>
              </a:spcAft>
              <a:buNone/>
            </a:pPr>
            <a:r>
              <a:rPr lang="en"/>
              <a:t>If the threshold is too low, there is a heightened risk of a false positive (detecting a fall when there isn’t one)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Comparing Data to the Model</a:t>
            </a:r>
            <a:endParaRPr/>
          </a:p>
        </p:txBody>
      </p:sp>
      <p:sp>
        <p:nvSpPr>
          <p:cNvPr id="242" name="Google Shape;242;p3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detection method we used is to calculate the expected acceleration magnitude based on the gyroscope data for each time step. </a:t>
            </a:r>
            <a:endParaRPr/>
          </a:p>
          <a:p>
            <a:pPr indent="0" lvl="0" marL="0" rtl="0" algn="l">
              <a:spcBef>
                <a:spcPts val="1600"/>
              </a:spcBef>
              <a:spcAft>
                <a:spcPts val="0"/>
              </a:spcAft>
              <a:buNone/>
            </a:pPr>
            <a:r>
              <a:rPr lang="en"/>
              <a:t>This is then compared to the measured acceleration values, and the error in the prediction is accumulated.</a:t>
            </a:r>
            <a:endParaRPr/>
          </a:p>
          <a:p>
            <a:pPr indent="0" lvl="0" marL="0" rtl="0" algn="l">
              <a:spcBef>
                <a:spcPts val="1600"/>
              </a:spcBef>
              <a:spcAft>
                <a:spcPts val="1600"/>
              </a:spcAft>
              <a:buNone/>
            </a:pPr>
            <a:r>
              <a:rPr lang="en"/>
              <a:t>If, for any 0.33-second time interval, the error is less than an experimentally determined threshold, a fall is registered.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 With Comparison Detection</a:t>
            </a:r>
            <a:endParaRPr/>
          </a:p>
        </p:txBody>
      </p:sp>
      <p:sp>
        <p:nvSpPr>
          <p:cNvPr id="248" name="Google Shape;248;p3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method is still susceptible to being fooled by false positives.</a:t>
            </a:r>
            <a:endParaRPr/>
          </a:p>
          <a:p>
            <a:pPr indent="0" lvl="0" marL="0" rtl="0" algn="l">
              <a:spcBef>
                <a:spcPts val="1600"/>
              </a:spcBef>
              <a:spcAft>
                <a:spcPts val="0"/>
              </a:spcAft>
              <a:buNone/>
            </a:pPr>
            <a:r>
              <a:rPr lang="en"/>
              <a:t>Actions such as the subject bending over to pick something up often registers falls based on this detection system.</a:t>
            </a:r>
            <a:endParaRPr/>
          </a:p>
          <a:p>
            <a:pPr indent="0" lvl="0" marL="0" rtl="0" algn="l">
              <a:spcBef>
                <a:spcPts val="1600"/>
              </a:spcBef>
              <a:spcAft>
                <a:spcPts val="1600"/>
              </a:spcAft>
              <a:buNone/>
            </a:pPr>
            <a:r>
              <a:rPr lang="en"/>
              <a:t>Because of this, a network of various detection systems should be employed to detect falls instead of relying on a single method.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Positive Conclusions</a:t>
            </a:r>
            <a:endParaRPr/>
          </a:p>
        </p:txBody>
      </p:sp>
      <p:sp>
        <p:nvSpPr>
          <p:cNvPr id="254" name="Google Shape;254;p3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experiment used three accelerometers: located at the chest, hip and ankle. ‘</a:t>
            </a:r>
            <a:endParaRPr/>
          </a:p>
          <a:p>
            <a:pPr indent="0" lvl="0" marL="0" rtl="0" algn="l">
              <a:spcBef>
                <a:spcPts val="1600"/>
              </a:spcBef>
              <a:spcAft>
                <a:spcPts val="0"/>
              </a:spcAft>
              <a:buNone/>
            </a:pPr>
            <a:r>
              <a:rPr lang="en"/>
              <a:t>The results showed the same indicators in each set of data. This means that in our simple plank-falling case, the information from different accelerometers is redundant.</a:t>
            </a:r>
            <a:endParaRPr/>
          </a:p>
          <a:p>
            <a:pPr indent="0" lvl="0" marL="0" rtl="0" algn="l">
              <a:spcBef>
                <a:spcPts val="1600"/>
              </a:spcBef>
              <a:spcAft>
                <a:spcPts val="1600"/>
              </a:spcAft>
              <a:buNone/>
            </a:pPr>
            <a:r>
              <a:rPr lang="en"/>
              <a:t>Because of this, a fall detection device can be made with a single accelerometer, increasing its lifetime and simplicity.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Future Directions</a:t>
            </a:r>
            <a:endParaRPr/>
          </a:p>
        </p:txBody>
      </p:sp>
      <p:sp>
        <p:nvSpPr>
          <p:cNvPr id="260" name="Google Shape;260;p3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a network of detectors will enhance the reliability of the system.</a:t>
            </a:r>
            <a:endParaRPr/>
          </a:p>
          <a:p>
            <a:pPr indent="0" lvl="0" marL="0" rtl="0" algn="l">
              <a:spcBef>
                <a:spcPts val="1600"/>
              </a:spcBef>
              <a:spcAft>
                <a:spcPts val="0"/>
              </a:spcAft>
              <a:buNone/>
            </a:pPr>
            <a:r>
              <a:rPr lang="en"/>
              <a:t>Sensors can be both attached to the subject and scattered around their home.</a:t>
            </a:r>
            <a:endParaRPr/>
          </a:p>
          <a:p>
            <a:pPr indent="0" lvl="0" marL="0" rtl="0" algn="l">
              <a:spcBef>
                <a:spcPts val="1600"/>
              </a:spcBef>
              <a:spcAft>
                <a:spcPts val="0"/>
              </a:spcAft>
              <a:buNone/>
            </a:pPr>
            <a:r>
              <a:rPr lang="en"/>
              <a:t>Focusing on magnetometer and gyroscope data may yield additional promising results.</a:t>
            </a:r>
            <a:endParaRPr/>
          </a:p>
          <a:p>
            <a:pPr indent="0" lvl="0" marL="0" rtl="0" algn="l">
              <a:spcBef>
                <a:spcPts val="1600"/>
              </a:spcBef>
              <a:spcAft>
                <a:spcPts val="1600"/>
              </a:spcAft>
              <a:buNone/>
            </a:pPr>
            <a:r>
              <a:rPr lang="en"/>
              <a:t>Other detection technologies rely on changes in hot water and wifi usage in the home. The data gathered from this is independent from accelerations in a fall, and can help detect after it has happened.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266" name="Google Shape;266;p39"/>
          <p:cNvSpPr txBox="1"/>
          <p:nvPr>
            <p:ph idx="1" type="body"/>
          </p:nvPr>
        </p:nvSpPr>
        <p:spPr>
          <a:xfrm>
            <a:off x="729450" y="1853850"/>
            <a:ext cx="7688700" cy="24861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a:t>Fall Prevention Facts. Retrieved from </a:t>
            </a:r>
            <a:r>
              <a:rPr lang="en" sz="1200" u="sng">
                <a:hlinkClick r:id="rId3"/>
              </a:rPr>
              <a:t>https://www.ncoa.org/news/resources-for-reporters/get-the-facts/falls-prevention-facts/</a:t>
            </a:r>
            <a:r>
              <a:rPr lang="en" sz="1200"/>
              <a:t>. </a:t>
            </a:r>
            <a:endParaRPr sz="1200"/>
          </a:p>
          <a:p>
            <a:pPr indent="-304800" lvl="0" marL="457200" rtl="0" algn="l">
              <a:spcBef>
                <a:spcPts val="0"/>
              </a:spcBef>
              <a:spcAft>
                <a:spcPts val="0"/>
              </a:spcAft>
              <a:buSzPts val="1200"/>
              <a:buAutoNum type="arabicPeriod"/>
            </a:pPr>
            <a:r>
              <a:rPr lang="en" sz="1200"/>
              <a:t>Broadley, R. W., Klenk, J., Thies, S. B., Kenney, L. P., &amp; Granat, M. H. (2018, June 27). Methods for the Real-World Evaluation of Fall Detection Technology: A Scoping Review. Retrieved from </a:t>
            </a:r>
            <a:r>
              <a:rPr lang="en" sz="1200" u="sng">
                <a:hlinkClick r:id="rId4"/>
              </a:rPr>
              <a:t>https://www.ncbi.nlm.nih.gov/pmc/articles/PMC6068511/</a:t>
            </a:r>
            <a:r>
              <a:rPr lang="en" sz="1200"/>
              <a:t>  </a:t>
            </a:r>
            <a:endParaRPr sz="1200"/>
          </a:p>
          <a:p>
            <a:pPr indent="-304800" lvl="0" marL="457200" rtl="0" algn="l">
              <a:spcBef>
                <a:spcPts val="0"/>
              </a:spcBef>
              <a:spcAft>
                <a:spcPts val="0"/>
              </a:spcAft>
              <a:buSzPts val="1200"/>
              <a:buAutoNum type="arabicPeriod"/>
            </a:pPr>
            <a:r>
              <a:rPr lang="en" sz="1200"/>
              <a:t>Adafruit Industries. (n.d.). Retrieved from </a:t>
            </a:r>
            <a:r>
              <a:rPr lang="en" sz="1200" u="sng">
                <a:solidFill>
                  <a:schemeClr val="hlink"/>
                </a:solidFill>
                <a:hlinkClick r:id="rId5"/>
              </a:rPr>
              <a:t>https://www.adafruit.com/</a:t>
            </a:r>
            <a:r>
              <a:rPr lang="en" sz="1200"/>
              <a:t> </a:t>
            </a:r>
            <a:endParaRPr sz="1200"/>
          </a:p>
          <a:p>
            <a:pPr indent="-304800" lvl="0" marL="457200" rtl="0" algn="l">
              <a:spcBef>
                <a:spcPts val="0"/>
              </a:spcBef>
              <a:spcAft>
                <a:spcPts val="0"/>
              </a:spcAft>
              <a:buSzPts val="1200"/>
              <a:buAutoNum type="arabicPeriod"/>
            </a:pPr>
            <a:r>
              <a:rPr lang="en" sz="1200"/>
              <a:t>Collection of Falling Person (41). (n.d.). Retrieved from http://clipart-library.com/falling-person.html</a:t>
            </a:r>
            <a:endParaRPr sz="1200"/>
          </a:p>
          <a:p>
            <a:pPr indent="-304800" lvl="0" marL="457200" rtl="0" algn="l">
              <a:spcBef>
                <a:spcPts val="0"/>
              </a:spcBef>
              <a:spcAft>
                <a:spcPts val="0"/>
              </a:spcAft>
              <a:buSzPts val="1200"/>
              <a:buAutoNum type="arabicPeriod"/>
            </a:pPr>
            <a:r>
              <a:rPr lang="en" sz="1200"/>
              <a:t>110 Free vector graphics of Falling. (n.d.). Retrieved from </a:t>
            </a:r>
            <a:r>
              <a:rPr lang="en" sz="1200" u="sng">
                <a:solidFill>
                  <a:schemeClr val="hlink"/>
                </a:solidFill>
                <a:hlinkClick r:id="rId6"/>
              </a:rPr>
              <a:t>https://pixabay.com/vectors/search/falling/</a:t>
            </a:r>
            <a:r>
              <a:rPr lang="en" sz="1200"/>
              <a:t> </a:t>
            </a:r>
            <a:endParaRPr sz="1200"/>
          </a:p>
          <a:p>
            <a:pPr indent="-304800" lvl="0" marL="457200" rtl="0" algn="l">
              <a:spcBef>
                <a:spcPts val="0"/>
              </a:spcBef>
              <a:spcAft>
                <a:spcPts val="0"/>
              </a:spcAft>
              <a:buSzPts val="1200"/>
              <a:buAutoNum type="arabicPeriod"/>
            </a:pPr>
            <a:r>
              <a:rPr lang="en" sz="1200"/>
              <a:t>New Advances and Challenges of Fall Detection Systems: A Survey</a:t>
            </a:r>
            <a:endParaRPr sz="1200"/>
          </a:p>
          <a:p>
            <a:pPr indent="-304800" lvl="0" marL="457200" rtl="0" algn="l">
              <a:spcBef>
                <a:spcPts val="0"/>
              </a:spcBef>
              <a:spcAft>
                <a:spcPts val="0"/>
              </a:spcAft>
              <a:buSzPts val="1200"/>
              <a:buAutoNum type="arabicPeriod"/>
            </a:pPr>
            <a:r>
              <a:rPr lang="en" sz="1200"/>
              <a:t>Taylor, J. R. (2005). </a:t>
            </a:r>
            <a:r>
              <a:rPr i="1" lang="en" sz="1200"/>
              <a:t>Classical mechanics</a:t>
            </a:r>
            <a:r>
              <a:rPr lang="en" sz="1200"/>
              <a:t>. Sausalito, CA: University Science Books.</a:t>
            </a:r>
            <a:endParaRPr sz="1200"/>
          </a:p>
          <a:p>
            <a:pPr indent="-304800" lvl="0" marL="457200" rtl="0" algn="l">
              <a:spcBef>
                <a:spcPts val="0"/>
              </a:spcBef>
              <a:spcAft>
                <a:spcPts val="0"/>
              </a:spcAft>
              <a:buSzPts val="1200"/>
              <a:buAutoNum type="arabicPeriod"/>
            </a:pPr>
            <a:r>
              <a:rPr lang="en" sz="1200"/>
              <a:t>The K&amp;J Magnetic Field Calculator. (n.d.). Retrieved from </a:t>
            </a:r>
            <a:r>
              <a:rPr lang="en" sz="1200" u="sng">
                <a:hlinkClick r:id="rId7"/>
              </a:rPr>
              <a:t>https://www.kjmagnetics.com/fieldcalculator.asp</a:t>
            </a:r>
            <a:r>
              <a:rPr lang="en" sz="1200"/>
              <a:t> </a:t>
            </a:r>
            <a:endParaRPr sz="1200"/>
          </a:p>
          <a:p>
            <a:pPr indent="0" lvl="0" marL="0" rtl="0" algn="l">
              <a:spcBef>
                <a:spcPts val="0"/>
              </a:spcBef>
              <a:spcAft>
                <a:spcPts val="0"/>
              </a:spcAft>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Equipment</a:t>
            </a:r>
            <a:endParaRPr/>
          </a:p>
        </p:txBody>
      </p:sp>
      <p:sp>
        <p:nvSpPr>
          <p:cNvPr id="99" name="Google Shape;99;p1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Arduino Mega 2560 microcontroller; LSM9DS1 9-axis. [3]</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TCA9548 I2C Multiplexer</a:t>
            </a:r>
            <a:endParaRPr/>
          </a:p>
          <a:p>
            <a:pPr indent="0" lvl="0" marL="0" rtl="0" algn="l">
              <a:spcBef>
                <a:spcPts val="1600"/>
              </a:spcBef>
              <a:spcAft>
                <a:spcPts val="0"/>
              </a:spcAft>
              <a:buNone/>
            </a:pPr>
            <a:r>
              <a:rPr lang="en"/>
              <a:t>										                  </a:t>
            </a:r>
            <a:r>
              <a:rPr lang="en" sz="800"/>
              <a:t>                                                Photo from Adafruit</a:t>
            </a:r>
            <a:endParaRPr sz="8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00" name="Google Shape;100;p15"/>
          <p:cNvPicPr preferRelativeResize="0"/>
          <p:nvPr/>
        </p:nvPicPr>
        <p:blipFill>
          <a:blip r:embed="rId3">
            <a:alphaModFix/>
          </a:blip>
          <a:stretch>
            <a:fillRect/>
          </a:stretch>
        </p:blipFill>
        <p:spPr>
          <a:xfrm>
            <a:off x="5415851" y="1258641"/>
            <a:ext cx="3412774" cy="2626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Equipment</a:t>
            </a:r>
            <a:endParaRPr/>
          </a:p>
        </p:txBody>
      </p:sp>
      <p:sp>
        <p:nvSpPr>
          <p:cNvPr id="106" name="Google Shape;106;p1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Components connected utilizing printed circuit board</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3D cases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Ribbon cables </a:t>
            </a:r>
            <a:endParaRPr/>
          </a:p>
          <a:p>
            <a:pPr indent="0" lvl="0" marL="0" rtl="0" algn="l">
              <a:spcBef>
                <a:spcPts val="1600"/>
              </a:spcBef>
              <a:spcAft>
                <a:spcPts val="1600"/>
              </a:spcAft>
              <a:buNone/>
            </a:pPr>
            <a:r>
              <a:t/>
            </a:r>
            <a:endParaRPr/>
          </a:p>
        </p:txBody>
      </p:sp>
      <p:pic>
        <p:nvPicPr>
          <p:cNvPr id="107" name="Google Shape;107;p16"/>
          <p:cNvPicPr preferRelativeResize="0"/>
          <p:nvPr/>
        </p:nvPicPr>
        <p:blipFill>
          <a:blip r:embed="rId3">
            <a:alphaModFix/>
          </a:blip>
          <a:stretch>
            <a:fillRect/>
          </a:stretch>
        </p:blipFill>
        <p:spPr>
          <a:xfrm>
            <a:off x="6057325" y="2815225"/>
            <a:ext cx="3019525" cy="226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Acquisition</a:t>
            </a:r>
            <a:endParaRPr/>
          </a:p>
        </p:txBody>
      </p:sp>
      <p:sp>
        <p:nvSpPr>
          <p:cNvPr id="113" name="Google Shape;113;p17"/>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Emphasized ease of use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Gave visual feedback via LCD</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Keypad controlled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Utilized “Mode” structure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14" name="Google Shape;114;p17"/>
          <p:cNvPicPr preferRelativeResize="0"/>
          <p:nvPr/>
        </p:nvPicPr>
        <p:blipFill>
          <a:blip r:embed="rId3">
            <a:alphaModFix/>
          </a:blip>
          <a:stretch>
            <a:fillRect/>
          </a:stretch>
        </p:blipFill>
        <p:spPr>
          <a:xfrm rot="-5400000">
            <a:off x="4775600" y="992198"/>
            <a:ext cx="3325851" cy="4434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18"/>
          <p:cNvPicPr preferRelativeResize="0"/>
          <p:nvPr/>
        </p:nvPicPr>
        <p:blipFill>
          <a:blip r:embed="rId3">
            <a:alphaModFix/>
          </a:blip>
          <a:stretch>
            <a:fillRect/>
          </a:stretch>
        </p:blipFill>
        <p:spPr>
          <a:xfrm>
            <a:off x="0" y="0"/>
            <a:ext cx="914400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t>
            </a:r>
            <a:endParaRPr/>
          </a:p>
        </p:txBody>
      </p:sp>
      <p:sp>
        <p:nvSpPr>
          <p:cNvPr id="125" name="Google Shape;125;p1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Used accelerometers to take data of everyday activities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Used mannequin to model specific category of fall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Took video footage for each trial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537249" y="174713"/>
            <a:ext cx="3595550" cy="4794077"/>
          </a:xfrm>
          <a:prstGeom prst="rect">
            <a:avLst/>
          </a:prstGeom>
          <a:noFill/>
          <a:ln>
            <a:noFill/>
          </a:ln>
        </p:spPr>
      </p:pic>
      <p:pic>
        <p:nvPicPr>
          <p:cNvPr id="131" name="Google Shape;131;p20" title="VID_20190315_144608.mp4">
            <a:hlinkClick r:id="rId4"/>
          </p:cNvPr>
          <p:cNvPicPr preferRelativeResize="0"/>
          <p:nvPr/>
        </p:nvPicPr>
        <p:blipFill>
          <a:blip r:embed="rId5">
            <a:alphaModFix/>
          </a:blip>
          <a:stretch>
            <a:fillRect/>
          </a:stretch>
        </p:blipFill>
        <p:spPr>
          <a:xfrm>
            <a:off x="4285199" y="857250"/>
            <a:ext cx="45720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Offline Analysis</a:t>
            </a:r>
            <a:endParaRPr/>
          </a:p>
        </p:txBody>
      </p:sp>
      <p:sp>
        <p:nvSpPr>
          <p:cNvPr id="137" name="Google Shape;137;p2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Graphed values from ‘.csv’ files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Interested in magnitude of acceleration</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Calculated accumulated error compared to model</a:t>
            </a:r>
            <a:endParaRPr/>
          </a:p>
        </p:txBody>
      </p:sp>
      <p:pic>
        <p:nvPicPr>
          <p:cNvPr id="138" name="Google Shape;138;p21"/>
          <p:cNvPicPr preferRelativeResize="0"/>
          <p:nvPr/>
        </p:nvPicPr>
        <p:blipFill>
          <a:blip r:embed="rId3">
            <a:alphaModFix/>
          </a:blip>
          <a:stretch>
            <a:fillRect/>
          </a:stretch>
        </p:blipFill>
        <p:spPr>
          <a:xfrm>
            <a:off x="5020900" y="1232625"/>
            <a:ext cx="4076700" cy="3238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